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6" r:id="rId1"/>
  </p:sldMasterIdLst>
  <p:notesMasterIdLst>
    <p:notesMasterId r:id="rId14"/>
  </p:notesMasterIdLst>
  <p:sldIdLst>
    <p:sldId id="256" r:id="rId2"/>
    <p:sldId id="260" r:id="rId3"/>
    <p:sldId id="261" r:id="rId4"/>
    <p:sldId id="291" r:id="rId5"/>
    <p:sldId id="269" r:id="rId6"/>
    <p:sldId id="257" r:id="rId7"/>
    <p:sldId id="276" r:id="rId8"/>
    <p:sldId id="273" r:id="rId9"/>
    <p:sldId id="258" r:id="rId10"/>
    <p:sldId id="259" r:id="rId11"/>
    <p:sldId id="262" r:id="rId12"/>
    <p:sldId id="278" r:id="rId13"/>
  </p:sldIdLst>
  <p:sldSz cx="9144000" cy="5143500" type="screen16x9"/>
  <p:notesSz cx="6858000" cy="9144000"/>
  <p:embeddedFontLst>
    <p:embeddedFont>
      <p:font typeface="IM Fell English" panose="02000000000000000000" pitchFamily="2" charset="0"/>
      <p:regular r:id="rId15"/>
      <p:italic r:id="rId16"/>
    </p:embeddedFont>
    <p:embeddedFont>
      <p:font typeface="PT Sans" panose="020B0503020203020204" pitchFamily="34" charset="77"/>
      <p:regular r:id="rId17"/>
      <p:bold r:id="rId18"/>
      <p:italic r:id="rId19"/>
      <p:boldItalic r:id="rId20"/>
    </p:embeddedFont>
    <p:embeddedFont>
      <p:font typeface="Special Elite" panose="02000506000000020004" pitchFamily="2" charset="0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720">
          <p15:clr>
            <a:srgbClr val="9AA0A6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53ACD5E-2752-4143-810C-019B6E9577F1}">
  <a:tblStyle styleId="{053ACD5E-2752-4143-810C-019B6E9577F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6"/>
  </p:normalViewPr>
  <p:slideViewPr>
    <p:cSldViewPr snapToGrid="0">
      <p:cViewPr varScale="1">
        <p:scale>
          <a:sx n="143" d="100"/>
          <a:sy n="143" d="100"/>
        </p:scale>
        <p:origin x="760" y="184"/>
      </p:cViewPr>
      <p:guideLst>
        <p:guide orient="horz" pos="17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064b55a5c2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064b55a5c2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04005f8629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04005f8629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04005f8629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04005f8629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g104005f8629_0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" name="Google Shape;841;g104005f8629_0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104005f8629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104005f8629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04005f8629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104005f8629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g105a56e162e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" name="Google Shape;1170;g105a56e162e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07828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1070688de55_0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1070688de55_0_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04005f862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04005f862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1070688de55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1070688de55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104005f8629_0_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104005f8629_0_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04005f8629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104005f8629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2557681"/>
            <a:ext cx="9144000" cy="25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3">
            <a:alphaModFix amt="33000"/>
          </a:blip>
          <a:srcRect t="9"/>
          <a:stretch/>
        </p:blipFill>
        <p:spPr>
          <a:xfrm>
            <a:off x="-9525" y="2557475"/>
            <a:ext cx="9144000" cy="2586017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947450" y="3898063"/>
            <a:ext cx="5249100" cy="4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M Fell English"/>
                <a:ea typeface="IM Fell English"/>
                <a:cs typeface="IM Fell English"/>
                <a:sym typeface="IM Fell English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1156650" y="1110026"/>
            <a:ext cx="6830700" cy="14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500">
                <a:solidFill>
                  <a:srgbClr val="F3DF8D"/>
                </a:solidFill>
                <a:latin typeface="Special Elite"/>
                <a:ea typeface="Special Elite"/>
                <a:cs typeface="Special Elite"/>
                <a:sym typeface="Special Elit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 idx="2"/>
          </p:nvPr>
        </p:nvSpPr>
        <p:spPr>
          <a:xfrm>
            <a:off x="1156650" y="2746913"/>
            <a:ext cx="6830700" cy="5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3000">
                <a:solidFill>
                  <a:schemeClr val="dk2"/>
                </a:solidFill>
                <a:latin typeface="Special Elite"/>
                <a:ea typeface="Special Elite"/>
                <a:cs typeface="Special Elite"/>
                <a:sym typeface="Special Elit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4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6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6"/>
          <p:cNvSpPr/>
          <p:nvPr/>
        </p:nvSpPr>
        <p:spPr>
          <a:xfrm>
            <a:off x="161" y="0"/>
            <a:ext cx="58671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2" name="Google Shape;132;p16"/>
          <p:cNvPicPr preferRelativeResize="0"/>
          <p:nvPr/>
        </p:nvPicPr>
        <p:blipFill rotWithShape="1">
          <a:blip r:embed="rId3">
            <a:alphaModFix amt="20000"/>
          </a:blip>
          <a:srcRect l="48271" r="-108"/>
          <a:stretch/>
        </p:blipFill>
        <p:spPr>
          <a:xfrm>
            <a:off x="0" y="0"/>
            <a:ext cx="586723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6"/>
          <p:cNvSpPr txBox="1">
            <a:spLocks noGrp="1"/>
          </p:cNvSpPr>
          <p:nvPr>
            <p:ph type="title"/>
          </p:nvPr>
        </p:nvSpPr>
        <p:spPr>
          <a:xfrm>
            <a:off x="4174617" y="1387249"/>
            <a:ext cx="3414000" cy="121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4" name="Google Shape;134;p16"/>
          <p:cNvSpPr txBox="1">
            <a:spLocks noGrp="1"/>
          </p:cNvSpPr>
          <p:nvPr>
            <p:ph type="title" idx="2" hasCustomPrompt="1"/>
          </p:nvPr>
        </p:nvSpPr>
        <p:spPr>
          <a:xfrm>
            <a:off x="1307028" y="1557825"/>
            <a:ext cx="14517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5" name="Google Shape;135;p16"/>
          <p:cNvSpPr txBox="1">
            <a:spLocks noGrp="1"/>
          </p:cNvSpPr>
          <p:nvPr>
            <p:ph type="subTitle" idx="1"/>
          </p:nvPr>
        </p:nvSpPr>
        <p:spPr>
          <a:xfrm>
            <a:off x="4174617" y="3165412"/>
            <a:ext cx="34140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14_1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17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7"/>
          <p:cNvSpPr/>
          <p:nvPr/>
        </p:nvSpPr>
        <p:spPr>
          <a:xfrm>
            <a:off x="150" y="2919225"/>
            <a:ext cx="9144000" cy="222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9" name="Google Shape;139;p17"/>
          <p:cNvPicPr preferRelativeResize="0"/>
          <p:nvPr/>
        </p:nvPicPr>
        <p:blipFill rotWithShape="1">
          <a:blip r:embed="rId3">
            <a:alphaModFix amt="33000"/>
          </a:blip>
          <a:srcRect t="13517"/>
          <a:stretch/>
        </p:blipFill>
        <p:spPr>
          <a:xfrm>
            <a:off x="-9525" y="2919300"/>
            <a:ext cx="9144000" cy="22242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7"/>
          <p:cNvSpPr txBox="1">
            <a:spLocks noGrp="1"/>
          </p:cNvSpPr>
          <p:nvPr>
            <p:ph type="title"/>
          </p:nvPr>
        </p:nvSpPr>
        <p:spPr>
          <a:xfrm flipH="1">
            <a:off x="1555381" y="1387249"/>
            <a:ext cx="3414000" cy="12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1" name="Google Shape;141;p17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380519" y="1557825"/>
            <a:ext cx="1451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2" name="Google Shape;142;p17"/>
          <p:cNvSpPr txBox="1">
            <a:spLocks noGrp="1"/>
          </p:cNvSpPr>
          <p:nvPr>
            <p:ph type="subTitle" idx="1"/>
          </p:nvPr>
        </p:nvSpPr>
        <p:spPr>
          <a:xfrm flipH="1">
            <a:off x="1555381" y="3165412"/>
            <a:ext cx="34140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3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3"/>
          <p:cNvSpPr/>
          <p:nvPr/>
        </p:nvSpPr>
        <p:spPr>
          <a:xfrm>
            <a:off x="0" y="351"/>
            <a:ext cx="9144000" cy="32571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2" name="Google Shape;172;p23"/>
          <p:cNvPicPr preferRelativeResize="0"/>
          <p:nvPr/>
        </p:nvPicPr>
        <p:blipFill rotWithShape="1">
          <a:blip r:embed="rId3">
            <a:alphaModFix amt="17000"/>
          </a:blip>
          <a:srcRect t="49105" b="2144"/>
          <a:stretch/>
        </p:blipFill>
        <p:spPr>
          <a:xfrm>
            <a:off x="0" y="0"/>
            <a:ext cx="9144000" cy="3257248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3"/>
          <p:cNvSpPr txBox="1">
            <a:spLocks noGrp="1"/>
          </p:cNvSpPr>
          <p:nvPr>
            <p:ph type="title"/>
          </p:nvPr>
        </p:nvSpPr>
        <p:spPr>
          <a:xfrm>
            <a:off x="1571550" y="1094850"/>
            <a:ext cx="6000900" cy="17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4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subTitle" idx="1"/>
          </p:nvPr>
        </p:nvSpPr>
        <p:spPr>
          <a:xfrm>
            <a:off x="1571550" y="3454800"/>
            <a:ext cx="6000900" cy="80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7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35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5"/>
          <p:cNvSpPr/>
          <p:nvPr/>
        </p:nvSpPr>
        <p:spPr>
          <a:xfrm>
            <a:off x="-2400" y="4606925"/>
            <a:ext cx="9148800" cy="5361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3" name="Google Shape;283;p35"/>
          <p:cNvPicPr preferRelativeResize="0"/>
          <p:nvPr/>
        </p:nvPicPr>
        <p:blipFill rotWithShape="1">
          <a:blip r:embed="rId3">
            <a:alphaModFix amt="33000"/>
          </a:blip>
          <a:srcRect t="82514"/>
          <a:stretch/>
        </p:blipFill>
        <p:spPr>
          <a:xfrm>
            <a:off x="-9525" y="4607400"/>
            <a:ext cx="9144000" cy="536101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5"/>
          <p:cNvSpPr/>
          <p:nvPr/>
        </p:nvSpPr>
        <p:spPr>
          <a:xfrm>
            <a:off x="-2400" y="-12700"/>
            <a:ext cx="9148800" cy="5361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5" name="Google Shape;285;p35"/>
          <p:cNvPicPr preferRelativeResize="0"/>
          <p:nvPr/>
        </p:nvPicPr>
        <p:blipFill rotWithShape="1">
          <a:blip r:embed="rId3">
            <a:alphaModFix amt="33000"/>
          </a:blip>
          <a:srcRect t="82514"/>
          <a:stretch/>
        </p:blipFill>
        <p:spPr>
          <a:xfrm>
            <a:off x="-9525" y="-12225"/>
            <a:ext cx="9144000" cy="536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7_1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36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36"/>
          <p:cNvSpPr/>
          <p:nvPr/>
        </p:nvSpPr>
        <p:spPr>
          <a:xfrm>
            <a:off x="8428175" y="0"/>
            <a:ext cx="715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9" name="Google Shape;289;p36"/>
          <p:cNvPicPr preferRelativeResize="0"/>
          <p:nvPr/>
        </p:nvPicPr>
        <p:blipFill rotWithShape="1">
          <a:blip r:embed="rId3">
            <a:alphaModFix amt="20000"/>
          </a:blip>
          <a:srcRect l="92171"/>
          <a:stretch/>
        </p:blipFill>
        <p:spPr>
          <a:xfrm>
            <a:off x="8428202" y="0"/>
            <a:ext cx="7158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36"/>
          <p:cNvSpPr/>
          <p:nvPr/>
        </p:nvSpPr>
        <p:spPr>
          <a:xfrm>
            <a:off x="0" y="0"/>
            <a:ext cx="715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1" name="Google Shape;291;p36"/>
          <p:cNvPicPr preferRelativeResize="0"/>
          <p:nvPr/>
        </p:nvPicPr>
        <p:blipFill rotWithShape="1">
          <a:blip r:embed="rId3">
            <a:alphaModFix amt="20000"/>
          </a:blip>
          <a:srcRect l="92171"/>
          <a:stretch/>
        </p:blipFill>
        <p:spPr>
          <a:xfrm>
            <a:off x="27" y="0"/>
            <a:ext cx="7158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7_1_1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37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7"/>
          <p:cNvSpPr/>
          <p:nvPr/>
        </p:nvSpPr>
        <p:spPr>
          <a:xfrm>
            <a:off x="-2400" y="2571750"/>
            <a:ext cx="9148800" cy="25716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5" name="Google Shape;295;p37"/>
          <p:cNvPicPr preferRelativeResize="0"/>
          <p:nvPr/>
        </p:nvPicPr>
        <p:blipFill rotWithShape="1">
          <a:blip r:embed="rId3">
            <a:alphaModFix amt="33000"/>
          </a:blip>
          <a:srcRect t="16121"/>
          <a:stretch/>
        </p:blipFill>
        <p:spPr>
          <a:xfrm>
            <a:off x="-9525" y="2571900"/>
            <a:ext cx="9144000" cy="2571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0" y="354"/>
            <a:ext cx="9144000" cy="18879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" name="Google Shape;19;p3"/>
          <p:cNvPicPr preferRelativeResize="0"/>
          <p:nvPr/>
        </p:nvPicPr>
        <p:blipFill rotWithShape="1">
          <a:blip r:embed="rId3">
            <a:alphaModFix amt="17000"/>
          </a:blip>
          <a:srcRect t="49105" b="22757"/>
          <a:stretch/>
        </p:blipFill>
        <p:spPr>
          <a:xfrm>
            <a:off x="0" y="-23800"/>
            <a:ext cx="9144000" cy="1911851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1314300" y="2458850"/>
            <a:ext cx="65154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1314300" y="866100"/>
            <a:ext cx="65154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1314300" y="3441675"/>
            <a:ext cx="6515400" cy="4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4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4"/>
          <p:cNvSpPr/>
          <p:nvPr/>
        </p:nvSpPr>
        <p:spPr>
          <a:xfrm>
            <a:off x="-2400" y="150"/>
            <a:ext cx="9146400" cy="1314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" name="Google Shape;27;p4"/>
          <p:cNvPicPr preferRelativeResize="0"/>
          <p:nvPr/>
        </p:nvPicPr>
        <p:blipFill rotWithShape="1">
          <a:blip r:embed="rId3">
            <a:alphaModFix amt="33000"/>
          </a:blip>
          <a:srcRect t="10" b="49171"/>
          <a:stretch/>
        </p:blipFill>
        <p:spPr>
          <a:xfrm>
            <a:off x="-2403" y="150"/>
            <a:ext cx="9144000" cy="1314301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713225" y="1343025"/>
            <a:ext cx="7715100" cy="326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713225" y="482475"/>
            <a:ext cx="7715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7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 rot="10800000"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7"/>
          <p:cNvSpPr/>
          <p:nvPr/>
        </p:nvSpPr>
        <p:spPr>
          <a:xfrm>
            <a:off x="52" y="0"/>
            <a:ext cx="3981300" cy="51435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2" name="Google Shape;52;p7"/>
          <p:cNvPicPr preferRelativeResize="0"/>
          <p:nvPr/>
        </p:nvPicPr>
        <p:blipFill rotWithShape="1">
          <a:blip r:embed="rId3">
            <a:alphaModFix amt="20000"/>
          </a:blip>
          <a:srcRect l="50000"/>
          <a:stretch/>
        </p:blipFill>
        <p:spPr>
          <a:xfrm>
            <a:off x="70" y="0"/>
            <a:ext cx="398126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4295550" y="1733363"/>
            <a:ext cx="3848400" cy="261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❖"/>
              <a:defRPr sz="16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➢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◆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➢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◆"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4295550" y="818288"/>
            <a:ext cx="4028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8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8"/>
          <p:cNvSpPr/>
          <p:nvPr/>
        </p:nvSpPr>
        <p:spPr>
          <a:xfrm>
            <a:off x="0" y="0"/>
            <a:ext cx="9144000" cy="24765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9" name="Google Shape;59;p8"/>
          <p:cNvPicPr preferRelativeResize="0"/>
          <p:nvPr/>
        </p:nvPicPr>
        <p:blipFill rotWithShape="1">
          <a:blip r:embed="rId3">
            <a:alphaModFix amt="17000"/>
          </a:blip>
          <a:srcRect t="49105" b="2144"/>
          <a:stretch/>
        </p:blipFill>
        <p:spPr>
          <a:xfrm>
            <a:off x="-14287" y="-23800"/>
            <a:ext cx="9172574" cy="250002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8"/>
          <p:cNvSpPr txBox="1">
            <a:spLocks noGrp="1"/>
          </p:cNvSpPr>
          <p:nvPr>
            <p:ph type="title"/>
          </p:nvPr>
        </p:nvSpPr>
        <p:spPr>
          <a:xfrm>
            <a:off x="1780650" y="1222350"/>
            <a:ext cx="5582700" cy="26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9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/>
          <p:nvPr/>
        </p:nvSpPr>
        <p:spPr>
          <a:xfrm>
            <a:off x="4734041" y="0"/>
            <a:ext cx="4410000" cy="51435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5" name="Google Shape;65;p9"/>
          <p:cNvPicPr preferRelativeResize="0"/>
          <p:nvPr/>
        </p:nvPicPr>
        <p:blipFill rotWithShape="1">
          <a:blip r:embed="rId3">
            <a:alphaModFix amt="20000"/>
          </a:blip>
          <a:srcRect l="50000"/>
          <a:stretch/>
        </p:blipFill>
        <p:spPr>
          <a:xfrm>
            <a:off x="4733925" y="0"/>
            <a:ext cx="44100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62850" y="986875"/>
            <a:ext cx="366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863050" y="2391450"/>
            <a:ext cx="34605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3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3"/>
          <p:cNvSpPr/>
          <p:nvPr/>
        </p:nvSpPr>
        <p:spPr>
          <a:xfrm>
            <a:off x="0" y="3226600"/>
            <a:ext cx="9144000" cy="1917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3" name="Google Shape;83;p13"/>
          <p:cNvPicPr preferRelativeResize="0"/>
          <p:nvPr/>
        </p:nvPicPr>
        <p:blipFill rotWithShape="1">
          <a:blip r:embed="rId3">
            <a:alphaModFix amt="33000"/>
          </a:blip>
          <a:srcRect t="25838"/>
          <a:stretch/>
        </p:blipFill>
        <p:spPr>
          <a:xfrm>
            <a:off x="-9525" y="3236100"/>
            <a:ext cx="9144000" cy="1907399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3"/>
          <p:cNvSpPr txBox="1">
            <a:spLocks noGrp="1"/>
          </p:cNvSpPr>
          <p:nvPr>
            <p:ph type="title"/>
          </p:nvPr>
        </p:nvSpPr>
        <p:spPr>
          <a:xfrm>
            <a:off x="711300" y="1121497"/>
            <a:ext cx="23592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711300" y="1817872"/>
            <a:ext cx="2359200" cy="6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2" hasCustomPrompt="1"/>
          </p:nvPr>
        </p:nvSpPr>
        <p:spPr>
          <a:xfrm>
            <a:off x="1269450" y="544138"/>
            <a:ext cx="12429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3"/>
          </p:nvPr>
        </p:nvSpPr>
        <p:spPr>
          <a:xfrm>
            <a:off x="3392401" y="1121497"/>
            <a:ext cx="23592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4"/>
          </p:nvPr>
        </p:nvSpPr>
        <p:spPr>
          <a:xfrm>
            <a:off x="3392400" y="1817872"/>
            <a:ext cx="2359200" cy="6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5" hasCustomPrompt="1"/>
          </p:nvPr>
        </p:nvSpPr>
        <p:spPr>
          <a:xfrm>
            <a:off x="3950550" y="544138"/>
            <a:ext cx="12429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6"/>
          </p:nvPr>
        </p:nvSpPr>
        <p:spPr>
          <a:xfrm>
            <a:off x="6073499" y="1121497"/>
            <a:ext cx="23550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7"/>
          </p:nvPr>
        </p:nvSpPr>
        <p:spPr>
          <a:xfrm>
            <a:off x="6073498" y="1817872"/>
            <a:ext cx="2355000" cy="6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8" hasCustomPrompt="1"/>
          </p:nvPr>
        </p:nvSpPr>
        <p:spPr>
          <a:xfrm>
            <a:off x="6629548" y="544138"/>
            <a:ext cx="12429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9"/>
          </p:nvPr>
        </p:nvSpPr>
        <p:spPr>
          <a:xfrm>
            <a:off x="711300" y="3261350"/>
            <a:ext cx="23592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3"/>
          </p:nvPr>
        </p:nvSpPr>
        <p:spPr>
          <a:xfrm>
            <a:off x="711300" y="3956594"/>
            <a:ext cx="2359200" cy="6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title" idx="14" hasCustomPrompt="1"/>
          </p:nvPr>
        </p:nvSpPr>
        <p:spPr>
          <a:xfrm>
            <a:off x="1269450" y="2682469"/>
            <a:ext cx="12429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>
            <a:spLocks noGrp="1"/>
          </p:cNvSpPr>
          <p:nvPr>
            <p:ph type="title" idx="15"/>
          </p:nvPr>
        </p:nvSpPr>
        <p:spPr>
          <a:xfrm>
            <a:off x="3392401" y="3260755"/>
            <a:ext cx="23592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16"/>
          </p:nvPr>
        </p:nvSpPr>
        <p:spPr>
          <a:xfrm>
            <a:off x="3394500" y="3955998"/>
            <a:ext cx="2355000" cy="6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17" hasCustomPrompt="1"/>
          </p:nvPr>
        </p:nvSpPr>
        <p:spPr>
          <a:xfrm>
            <a:off x="3950550" y="2682469"/>
            <a:ext cx="12429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18"/>
          </p:nvPr>
        </p:nvSpPr>
        <p:spPr>
          <a:xfrm>
            <a:off x="6071400" y="3260755"/>
            <a:ext cx="23592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19"/>
          </p:nvPr>
        </p:nvSpPr>
        <p:spPr>
          <a:xfrm>
            <a:off x="6073498" y="3955998"/>
            <a:ext cx="2355000" cy="6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20" hasCustomPrompt="1"/>
          </p:nvPr>
        </p:nvSpPr>
        <p:spPr>
          <a:xfrm>
            <a:off x="6629548" y="2682469"/>
            <a:ext cx="1242900" cy="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4"/>
          <p:cNvPicPr preferRelativeResize="0"/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4"/>
          <p:cNvSpPr/>
          <p:nvPr/>
        </p:nvSpPr>
        <p:spPr>
          <a:xfrm>
            <a:off x="4572125" y="-1837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5" name="Google Shape;105;p14"/>
          <p:cNvPicPr preferRelativeResize="0"/>
          <p:nvPr/>
        </p:nvPicPr>
        <p:blipFill rotWithShape="1">
          <a:blip r:embed="rId3">
            <a:alphaModFix amt="20000"/>
          </a:blip>
          <a:srcRect l="48271" r="-108"/>
          <a:stretch/>
        </p:blipFill>
        <p:spPr>
          <a:xfrm>
            <a:off x="4572000" y="-1837"/>
            <a:ext cx="457198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 txBox="1">
            <a:spLocks noGrp="1"/>
          </p:cNvSpPr>
          <p:nvPr>
            <p:ph type="title" hasCustomPrompt="1"/>
          </p:nvPr>
        </p:nvSpPr>
        <p:spPr>
          <a:xfrm>
            <a:off x="792925" y="599083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1"/>
          </p:nvPr>
        </p:nvSpPr>
        <p:spPr>
          <a:xfrm>
            <a:off x="792925" y="1424801"/>
            <a:ext cx="4696800" cy="3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title" idx="2" hasCustomPrompt="1"/>
          </p:nvPr>
        </p:nvSpPr>
        <p:spPr>
          <a:xfrm>
            <a:off x="2240725" y="1984971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9" name="Google Shape;109;p14"/>
          <p:cNvSpPr txBox="1">
            <a:spLocks noGrp="1"/>
          </p:cNvSpPr>
          <p:nvPr>
            <p:ph type="subTitle" idx="3"/>
          </p:nvPr>
        </p:nvSpPr>
        <p:spPr>
          <a:xfrm>
            <a:off x="2240725" y="2810245"/>
            <a:ext cx="46968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110" name="Google Shape;110;p14"/>
          <p:cNvSpPr txBox="1">
            <a:spLocks noGrp="1"/>
          </p:cNvSpPr>
          <p:nvPr>
            <p:ph type="title" idx="4" hasCustomPrompt="1"/>
          </p:nvPr>
        </p:nvSpPr>
        <p:spPr>
          <a:xfrm>
            <a:off x="3612325" y="3370858"/>
            <a:ext cx="4696800" cy="7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1" name="Google Shape;111;p14"/>
          <p:cNvSpPr txBox="1">
            <a:spLocks noGrp="1"/>
          </p:cNvSpPr>
          <p:nvPr>
            <p:ph type="subTitle" idx="5"/>
          </p:nvPr>
        </p:nvSpPr>
        <p:spPr>
          <a:xfrm>
            <a:off x="3612325" y="4195388"/>
            <a:ext cx="4696800" cy="3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ecial Elite"/>
              <a:buNone/>
              <a:defRPr sz="3200">
                <a:solidFill>
                  <a:schemeClr val="dk1"/>
                </a:solidFill>
                <a:latin typeface="Special Elite"/>
                <a:ea typeface="Special Elite"/>
                <a:cs typeface="Special Elite"/>
                <a:sym typeface="Special Elit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M Fell English"/>
              <a:buChar char="●"/>
              <a:defRPr sz="1800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 Fell English"/>
              <a:buChar char="○"/>
              <a:defRPr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 Fell English"/>
              <a:buChar char="■"/>
              <a:defRPr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 Fell English"/>
              <a:buChar char="●"/>
              <a:defRPr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 Fell English"/>
              <a:buChar char="○"/>
              <a:defRPr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 Fell English"/>
              <a:buChar char="■"/>
              <a:defRPr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 Fell English"/>
              <a:buChar char="●"/>
              <a:defRPr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 Fell English"/>
              <a:buChar char="○"/>
              <a:defRPr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 Fell English"/>
              <a:buChar char="■"/>
              <a:defRPr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8" r:id="rId7"/>
    <p:sldLayoutId id="2147483659" r:id="rId8"/>
    <p:sldLayoutId id="2147483660" r:id="rId9"/>
    <p:sldLayoutId id="2147483662" r:id="rId10"/>
    <p:sldLayoutId id="2147483663" r:id="rId11"/>
    <p:sldLayoutId id="2147483669" r:id="rId12"/>
    <p:sldLayoutId id="2147483681" r:id="rId13"/>
    <p:sldLayoutId id="2147483682" r:id="rId14"/>
    <p:sldLayoutId id="214748368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1"/>
          <p:cNvSpPr/>
          <p:nvPr/>
        </p:nvSpPr>
        <p:spPr>
          <a:xfrm>
            <a:off x="914125" y="3823225"/>
            <a:ext cx="7334400" cy="622200"/>
          </a:xfrm>
          <a:prstGeom prst="roundRect">
            <a:avLst>
              <a:gd name="adj" fmla="val 34362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41"/>
          <p:cNvSpPr/>
          <p:nvPr/>
        </p:nvSpPr>
        <p:spPr>
          <a:xfrm>
            <a:off x="895350" y="698088"/>
            <a:ext cx="7353300" cy="2953200"/>
          </a:xfrm>
          <a:prstGeom prst="roundRect">
            <a:avLst>
              <a:gd name="adj" fmla="val 12579"/>
            </a:avLst>
          </a:prstGeom>
          <a:solidFill>
            <a:schemeClr val="dk1"/>
          </a:solidFill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8" name="Google Shape;308;p41"/>
          <p:cNvGrpSpPr/>
          <p:nvPr/>
        </p:nvGrpSpPr>
        <p:grpSpPr>
          <a:xfrm>
            <a:off x="900146" y="1109723"/>
            <a:ext cx="7348500" cy="2148194"/>
            <a:chOff x="900146" y="1021235"/>
            <a:chExt cx="7348500" cy="2148194"/>
          </a:xfrm>
        </p:grpSpPr>
        <p:cxnSp>
          <p:nvCxnSpPr>
            <p:cNvPr id="309" name="Google Shape;309;p41"/>
            <p:cNvCxnSpPr/>
            <p:nvPr/>
          </p:nvCxnSpPr>
          <p:spPr>
            <a:xfrm rot="10800000">
              <a:off x="900146" y="1737300"/>
              <a:ext cx="734850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0" name="Google Shape;310;p41"/>
            <p:cNvCxnSpPr/>
            <p:nvPr/>
          </p:nvCxnSpPr>
          <p:spPr>
            <a:xfrm rot="10800000">
              <a:off x="900146" y="2453365"/>
              <a:ext cx="734850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1" name="Google Shape;311;p41"/>
            <p:cNvCxnSpPr/>
            <p:nvPr/>
          </p:nvCxnSpPr>
          <p:spPr>
            <a:xfrm rot="10800000">
              <a:off x="900146" y="3169430"/>
              <a:ext cx="734850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12" name="Google Shape;312;p41"/>
            <p:cNvCxnSpPr/>
            <p:nvPr/>
          </p:nvCxnSpPr>
          <p:spPr>
            <a:xfrm rot="10800000">
              <a:off x="900146" y="1021235"/>
              <a:ext cx="7348500" cy="0"/>
            </a:xfrm>
            <a:prstGeom prst="straightConnector1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13" name="Google Shape;313;p41"/>
          <p:cNvSpPr txBox="1">
            <a:spLocks noGrp="1"/>
          </p:cNvSpPr>
          <p:nvPr>
            <p:ph type="ctrTitle"/>
          </p:nvPr>
        </p:nvSpPr>
        <p:spPr>
          <a:xfrm>
            <a:off x="1156650" y="1110026"/>
            <a:ext cx="6830700" cy="146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NLP </a:t>
            </a:r>
            <a:br>
              <a:rPr lang="en" dirty="0"/>
            </a:br>
            <a:r>
              <a:rPr lang="en" dirty="0"/>
              <a:t>Image Captioning</a:t>
            </a:r>
            <a:endParaRPr dirty="0"/>
          </a:p>
        </p:txBody>
      </p:sp>
      <p:sp>
        <p:nvSpPr>
          <p:cNvPr id="314" name="Google Shape;314;p41"/>
          <p:cNvSpPr txBox="1">
            <a:spLocks noGrp="1"/>
          </p:cNvSpPr>
          <p:nvPr>
            <p:ph type="subTitle" idx="1"/>
          </p:nvPr>
        </p:nvSpPr>
        <p:spPr>
          <a:xfrm>
            <a:off x="900130" y="3911053"/>
            <a:ext cx="7408983" cy="4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Jacinta 206562 	Ashraf 196280 	Farah 194233 	Mohamed 206069</a:t>
            </a:r>
            <a:endParaRPr dirty="0"/>
          </a:p>
        </p:txBody>
      </p:sp>
      <p:sp>
        <p:nvSpPr>
          <p:cNvPr id="315" name="Google Shape;315;p41"/>
          <p:cNvSpPr txBox="1">
            <a:spLocks noGrp="1"/>
          </p:cNvSpPr>
          <p:nvPr>
            <p:ph type="ctrTitle" idx="2"/>
          </p:nvPr>
        </p:nvSpPr>
        <p:spPr>
          <a:xfrm>
            <a:off x="1156650" y="2746913"/>
            <a:ext cx="6830700" cy="55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Group 5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4"/>
          <p:cNvSpPr/>
          <p:nvPr/>
        </p:nvSpPr>
        <p:spPr>
          <a:xfrm>
            <a:off x="713350" y="612940"/>
            <a:ext cx="3759900" cy="3998818"/>
          </a:xfrm>
          <a:prstGeom prst="roundRect">
            <a:avLst>
              <a:gd name="adj" fmla="val 8171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44"/>
          <p:cNvSpPr/>
          <p:nvPr/>
        </p:nvSpPr>
        <p:spPr>
          <a:xfrm>
            <a:off x="721150" y="632818"/>
            <a:ext cx="3744300" cy="1291500"/>
          </a:xfrm>
          <a:prstGeom prst="round2SameRect">
            <a:avLst>
              <a:gd name="adj1" fmla="val 22725"/>
              <a:gd name="adj2" fmla="val 0"/>
            </a:avLst>
          </a:prstGeom>
          <a:solidFill>
            <a:schemeClr val="dk1"/>
          </a:solidFill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44"/>
          <p:cNvSpPr txBox="1">
            <a:spLocks noGrp="1"/>
          </p:cNvSpPr>
          <p:nvPr>
            <p:ph type="title"/>
          </p:nvPr>
        </p:nvSpPr>
        <p:spPr>
          <a:xfrm>
            <a:off x="762850" y="857668"/>
            <a:ext cx="3660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Highest BLEU</a:t>
            </a:r>
            <a:endParaRPr dirty="0"/>
          </a:p>
        </p:txBody>
      </p:sp>
      <p:sp>
        <p:nvSpPr>
          <p:cNvPr id="340" name="Google Shape;340;p44"/>
          <p:cNvSpPr txBox="1">
            <a:spLocks noGrp="1"/>
          </p:cNvSpPr>
          <p:nvPr>
            <p:ph type="subTitle" idx="1"/>
          </p:nvPr>
        </p:nvSpPr>
        <p:spPr>
          <a:xfrm>
            <a:off x="832423" y="1980205"/>
            <a:ext cx="3560700" cy="247966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Produced by: LSTM Model (0.2336)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Output Caption: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indent="0"/>
            <a:r>
              <a:rPr lang="en" dirty="0"/>
              <a:t>“</a:t>
            </a:r>
            <a:r>
              <a:rPr lang="en-US" dirty="0" err="1"/>
              <a:t>startseq</a:t>
            </a:r>
            <a:r>
              <a:rPr lang="en-US" dirty="0"/>
              <a:t> basketball player in a white uniform is trying to score . the player in white . the ball . the ball . the ball . . . . . . . . . . . . . . . ."</a:t>
            </a:r>
          </a:p>
        </p:txBody>
      </p:sp>
      <p:grpSp>
        <p:nvGrpSpPr>
          <p:cNvPr id="342" name="Google Shape;342;p44"/>
          <p:cNvGrpSpPr/>
          <p:nvPr/>
        </p:nvGrpSpPr>
        <p:grpSpPr>
          <a:xfrm>
            <a:off x="5194455" y="845310"/>
            <a:ext cx="3435093" cy="3444022"/>
            <a:chOff x="1159695" y="1214145"/>
            <a:chExt cx="1731311" cy="1735811"/>
          </a:xfrm>
        </p:grpSpPr>
        <p:sp>
          <p:nvSpPr>
            <p:cNvPr id="343" name="Google Shape;343;p44"/>
            <p:cNvSpPr/>
            <p:nvPr/>
          </p:nvSpPr>
          <p:spPr>
            <a:xfrm>
              <a:off x="1159695" y="2510155"/>
              <a:ext cx="435300" cy="4398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44"/>
            <p:cNvSpPr/>
            <p:nvPr/>
          </p:nvSpPr>
          <p:spPr>
            <a:xfrm flipH="1">
              <a:off x="2455705" y="2510155"/>
              <a:ext cx="435300" cy="4398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5" name="Google Shape;345;p44"/>
            <p:cNvGrpSpPr/>
            <p:nvPr/>
          </p:nvGrpSpPr>
          <p:grpSpPr>
            <a:xfrm rot="10800000">
              <a:off x="1159695" y="1214145"/>
              <a:ext cx="1731311" cy="439800"/>
              <a:chOff x="1147445" y="2510155"/>
              <a:chExt cx="1731311" cy="439800"/>
            </a:xfrm>
          </p:grpSpPr>
          <p:sp>
            <p:nvSpPr>
              <p:cNvPr id="346" name="Google Shape;346;p44"/>
              <p:cNvSpPr/>
              <p:nvPr/>
            </p:nvSpPr>
            <p:spPr>
              <a:xfrm>
                <a:off x="1147445" y="2510155"/>
                <a:ext cx="435300" cy="4398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44"/>
              <p:cNvSpPr/>
              <p:nvPr/>
            </p:nvSpPr>
            <p:spPr>
              <a:xfrm flipH="1">
                <a:off x="2443455" y="2510155"/>
                <a:ext cx="435300" cy="439800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32F7565E-EA2C-C746-8E97-C75B54E1A3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9871" y="751130"/>
            <a:ext cx="2924260" cy="364789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7"/>
          <p:cNvSpPr/>
          <p:nvPr/>
        </p:nvSpPr>
        <p:spPr>
          <a:xfrm>
            <a:off x="4385400" y="768788"/>
            <a:ext cx="4237200" cy="622200"/>
          </a:xfrm>
          <a:prstGeom prst="roundRect">
            <a:avLst>
              <a:gd name="adj" fmla="val 43631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47"/>
          <p:cNvSpPr txBox="1">
            <a:spLocks noGrp="1"/>
          </p:cNvSpPr>
          <p:nvPr>
            <p:ph type="body" idx="1"/>
          </p:nvPr>
        </p:nvSpPr>
        <p:spPr>
          <a:xfrm>
            <a:off x="4579800" y="1733363"/>
            <a:ext cx="3848400" cy="261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Produced by: GRU Model (0.4333)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Output Caption: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ctr">
              <a:buNone/>
            </a:pPr>
            <a:r>
              <a:rPr lang="en-US" sz="1800" dirty="0"/>
              <a:t>“</a:t>
            </a:r>
            <a:r>
              <a:rPr lang="en-US" sz="1800" dirty="0" err="1"/>
              <a:t>startseq</a:t>
            </a:r>
            <a:r>
              <a:rPr lang="en-US" sz="1800" dirty="0"/>
              <a:t> black and white dog with a blue collar is running through a field . with a stick in its mouth . a second . a blue strip . its mouth . . . . . . . . . .”</a:t>
            </a:r>
            <a:endParaRPr sz="1800" dirty="0"/>
          </a:p>
        </p:txBody>
      </p:sp>
      <p:sp>
        <p:nvSpPr>
          <p:cNvPr id="409" name="Google Shape;409;p47"/>
          <p:cNvSpPr txBox="1">
            <a:spLocks noGrp="1"/>
          </p:cNvSpPr>
          <p:nvPr>
            <p:ph type="title"/>
          </p:nvPr>
        </p:nvSpPr>
        <p:spPr>
          <a:xfrm>
            <a:off x="4489950" y="804596"/>
            <a:ext cx="4028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Highest ROUGE</a:t>
            </a:r>
            <a:endParaRPr dirty="0"/>
          </a:p>
        </p:txBody>
      </p:sp>
      <p:pic>
        <p:nvPicPr>
          <p:cNvPr id="410" name="Google Shape;410;p47"/>
          <p:cNvPicPr preferRelativeResize="0"/>
          <p:nvPr/>
        </p:nvPicPr>
        <p:blipFill rotWithShape="1">
          <a:blip r:embed="rId3">
            <a:alphaModFix/>
          </a:blip>
          <a:srcRect l="3284" t="5079" r="2072" b="2728"/>
          <a:stretch/>
        </p:blipFill>
        <p:spPr>
          <a:xfrm rot="5400000">
            <a:off x="-43010" y="993871"/>
            <a:ext cx="4067425" cy="3155758"/>
          </a:xfrm>
          <a:prstGeom prst="rect">
            <a:avLst/>
          </a:prstGeom>
          <a:noFill/>
          <a:ln>
            <a:noFill/>
          </a:ln>
          <a:effectLst>
            <a:outerShdw blurRad="57150" dist="19050" dir="5460000" algn="bl" rotWithShape="0">
              <a:schemeClr val="accent2">
                <a:alpha val="42000"/>
              </a:scheme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4CFA59C-691B-D542-A318-1626325A9F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08" b="4130"/>
          <a:stretch/>
        </p:blipFill>
        <p:spPr>
          <a:xfrm>
            <a:off x="775197" y="791378"/>
            <a:ext cx="2514850" cy="355858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3" name="Google Shape;843;p63"/>
          <p:cNvGrpSpPr/>
          <p:nvPr/>
        </p:nvGrpSpPr>
        <p:grpSpPr>
          <a:xfrm>
            <a:off x="895350" y="539478"/>
            <a:ext cx="7353300" cy="4067147"/>
            <a:chOff x="895350" y="539478"/>
            <a:chExt cx="7353300" cy="4067147"/>
          </a:xfrm>
        </p:grpSpPr>
        <p:sp>
          <p:nvSpPr>
            <p:cNvPr id="844" name="Google Shape;844;p63"/>
            <p:cNvSpPr/>
            <p:nvPr/>
          </p:nvSpPr>
          <p:spPr>
            <a:xfrm>
              <a:off x="895350" y="539478"/>
              <a:ext cx="7353300" cy="4067147"/>
            </a:xfrm>
            <a:prstGeom prst="roundRect">
              <a:avLst>
                <a:gd name="adj" fmla="val 12579"/>
              </a:avLst>
            </a:prstGeom>
            <a:solidFill>
              <a:schemeClr val="accen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5" name="Google Shape;845;p63"/>
            <p:cNvGrpSpPr/>
            <p:nvPr/>
          </p:nvGrpSpPr>
          <p:grpSpPr>
            <a:xfrm>
              <a:off x="896546" y="1011133"/>
              <a:ext cx="7352100" cy="2929918"/>
              <a:chOff x="896546" y="1011133"/>
              <a:chExt cx="7352100" cy="2929918"/>
            </a:xfrm>
          </p:grpSpPr>
          <p:cxnSp>
            <p:nvCxnSpPr>
              <p:cNvPr id="846" name="Google Shape;846;p63"/>
              <p:cNvCxnSpPr/>
              <p:nvPr/>
            </p:nvCxnSpPr>
            <p:spPr>
              <a:xfrm rot="10800000">
                <a:off x="897746" y="2476091"/>
                <a:ext cx="73509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" name="Google Shape;847;p63"/>
              <p:cNvCxnSpPr/>
              <p:nvPr/>
            </p:nvCxnSpPr>
            <p:spPr>
              <a:xfrm rot="10800000">
                <a:off x="896546" y="3941050"/>
                <a:ext cx="73521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8" name="Google Shape;848;p63"/>
              <p:cNvCxnSpPr/>
              <p:nvPr/>
            </p:nvCxnSpPr>
            <p:spPr>
              <a:xfrm rot="10800000">
                <a:off x="898946" y="1011133"/>
                <a:ext cx="73497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849" name="Google Shape;849;p63"/>
          <p:cNvSpPr txBox="1">
            <a:spLocks noGrp="1"/>
          </p:cNvSpPr>
          <p:nvPr>
            <p:ph type="title"/>
          </p:nvPr>
        </p:nvSpPr>
        <p:spPr>
          <a:xfrm>
            <a:off x="1780650" y="1222350"/>
            <a:ext cx="5582700" cy="26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1" name="Google Shape;361;p45"/>
          <p:cNvGrpSpPr/>
          <p:nvPr/>
        </p:nvGrpSpPr>
        <p:grpSpPr>
          <a:xfrm>
            <a:off x="3357000" y="870350"/>
            <a:ext cx="2430000" cy="2004306"/>
            <a:chOff x="675153" y="514300"/>
            <a:chExt cx="2430000" cy="2004306"/>
          </a:xfrm>
        </p:grpSpPr>
        <p:sp>
          <p:nvSpPr>
            <p:cNvPr id="362" name="Google Shape;362;p45"/>
            <p:cNvSpPr/>
            <p:nvPr/>
          </p:nvSpPr>
          <p:spPr>
            <a:xfrm>
              <a:off x="675153" y="514306"/>
              <a:ext cx="2430000" cy="2004300"/>
            </a:xfrm>
            <a:prstGeom prst="roundRect">
              <a:avLst>
                <a:gd name="adj" fmla="val 12579"/>
              </a:avLst>
            </a:prstGeom>
            <a:solidFill>
              <a:schemeClr val="lt1"/>
            </a:solidFill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5"/>
            <p:cNvSpPr/>
            <p:nvPr/>
          </p:nvSpPr>
          <p:spPr>
            <a:xfrm>
              <a:off x="685800" y="514300"/>
              <a:ext cx="2407500" cy="571200"/>
            </a:xfrm>
            <a:prstGeom prst="round2SameRect">
              <a:avLst>
                <a:gd name="adj1" fmla="val 33845"/>
                <a:gd name="adj2" fmla="val 0"/>
              </a:avLst>
            </a:prstGeom>
            <a:solidFill>
              <a:schemeClr val="accent1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4" name="Google Shape;364;p45"/>
          <p:cNvGrpSpPr/>
          <p:nvPr/>
        </p:nvGrpSpPr>
        <p:grpSpPr>
          <a:xfrm>
            <a:off x="6033525" y="870350"/>
            <a:ext cx="2430000" cy="2004306"/>
            <a:chOff x="675153" y="514300"/>
            <a:chExt cx="2430000" cy="2004306"/>
          </a:xfrm>
        </p:grpSpPr>
        <p:sp>
          <p:nvSpPr>
            <p:cNvPr id="365" name="Google Shape;365;p45"/>
            <p:cNvSpPr/>
            <p:nvPr/>
          </p:nvSpPr>
          <p:spPr>
            <a:xfrm>
              <a:off x="675153" y="514306"/>
              <a:ext cx="2430000" cy="2004300"/>
            </a:xfrm>
            <a:prstGeom prst="roundRect">
              <a:avLst>
                <a:gd name="adj" fmla="val 12579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5"/>
            <p:cNvSpPr/>
            <p:nvPr/>
          </p:nvSpPr>
          <p:spPr>
            <a:xfrm>
              <a:off x="685800" y="514300"/>
              <a:ext cx="2407500" cy="571200"/>
            </a:xfrm>
            <a:prstGeom prst="round2SameRect">
              <a:avLst>
                <a:gd name="adj1" fmla="val 33845"/>
                <a:gd name="adj2" fmla="val 0"/>
              </a:avLst>
            </a:prstGeom>
            <a:solidFill>
              <a:schemeClr val="dk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7" name="Google Shape;367;p45"/>
          <p:cNvGrpSpPr/>
          <p:nvPr/>
        </p:nvGrpSpPr>
        <p:grpSpPr>
          <a:xfrm>
            <a:off x="680475" y="870350"/>
            <a:ext cx="2430112" cy="2004383"/>
            <a:chOff x="675153" y="514300"/>
            <a:chExt cx="2430112" cy="2004383"/>
          </a:xfrm>
        </p:grpSpPr>
        <p:sp>
          <p:nvSpPr>
            <p:cNvPr id="368" name="Google Shape;368;p45"/>
            <p:cNvSpPr/>
            <p:nvPr/>
          </p:nvSpPr>
          <p:spPr>
            <a:xfrm>
              <a:off x="675153" y="514306"/>
              <a:ext cx="2430112" cy="2004377"/>
            </a:xfrm>
            <a:prstGeom prst="roundRect">
              <a:avLst>
                <a:gd name="adj" fmla="val 12579"/>
              </a:avLst>
            </a:prstGeom>
            <a:solidFill>
              <a:schemeClr val="lt1"/>
            </a:solidFill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5"/>
            <p:cNvSpPr/>
            <p:nvPr/>
          </p:nvSpPr>
          <p:spPr>
            <a:xfrm>
              <a:off x="685800" y="514300"/>
              <a:ext cx="2407500" cy="571200"/>
            </a:xfrm>
            <a:prstGeom prst="round2SameRect">
              <a:avLst>
                <a:gd name="adj1" fmla="val 33845"/>
                <a:gd name="adj2" fmla="val 0"/>
              </a:avLst>
            </a:prstGeom>
            <a:solidFill>
              <a:schemeClr val="lt2"/>
            </a:solidFill>
            <a:ln w="3810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0" name="Google Shape;370;p45"/>
          <p:cNvSpPr txBox="1">
            <a:spLocks noGrp="1"/>
          </p:cNvSpPr>
          <p:nvPr>
            <p:ph type="title" idx="2"/>
          </p:nvPr>
        </p:nvSpPr>
        <p:spPr>
          <a:xfrm>
            <a:off x="1269450" y="911691"/>
            <a:ext cx="1242900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71" name="Google Shape;371;p45"/>
          <p:cNvSpPr txBox="1">
            <a:spLocks noGrp="1"/>
          </p:cNvSpPr>
          <p:nvPr>
            <p:ph type="title" idx="8"/>
          </p:nvPr>
        </p:nvSpPr>
        <p:spPr>
          <a:xfrm>
            <a:off x="6629548" y="911691"/>
            <a:ext cx="1242900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75" name="Google Shape;375;p45"/>
          <p:cNvSpPr txBox="1">
            <a:spLocks noGrp="1"/>
          </p:cNvSpPr>
          <p:nvPr>
            <p:ph type="title"/>
          </p:nvPr>
        </p:nvSpPr>
        <p:spPr>
          <a:xfrm>
            <a:off x="727530" y="1729750"/>
            <a:ext cx="23592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Pre-processing</a:t>
            </a:r>
            <a:endParaRPr dirty="0"/>
          </a:p>
        </p:txBody>
      </p:sp>
      <p:sp>
        <p:nvSpPr>
          <p:cNvPr id="377" name="Google Shape;377;p45"/>
          <p:cNvSpPr txBox="1">
            <a:spLocks noGrp="1"/>
          </p:cNvSpPr>
          <p:nvPr>
            <p:ph type="title" idx="3"/>
          </p:nvPr>
        </p:nvSpPr>
        <p:spPr>
          <a:xfrm>
            <a:off x="3415947" y="1875522"/>
            <a:ext cx="2359200" cy="5670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Modeling</a:t>
            </a:r>
            <a:endParaRPr dirty="0"/>
          </a:p>
        </p:txBody>
      </p:sp>
      <p:sp>
        <p:nvSpPr>
          <p:cNvPr id="379" name="Google Shape;379;p45"/>
          <p:cNvSpPr txBox="1">
            <a:spLocks noGrp="1"/>
          </p:cNvSpPr>
          <p:nvPr>
            <p:ph type="title" idx="5"/>
          </p:nvPr>
        </p:nvSpPr>
        <p:spPr>
          <a:xfrm>
            <a:off x="3950550" y="911691"/>
            <a:ext cx="1242900" cy="48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80" name="Google Shape;380;p45"/>
          <p:cNvSpPr txBox="1">
            <a:spLocks noGrp="1"/>
          </p:cNvSpPr>
          <p:nvPr>
            <p:ph type="title" idx="6"/>
          </p:nvPr>
        </p:nvSpPr>
        <p:spPr>
          <a:xfrm>
            <a:off x="6060897" y="1875521"/>
            <a:ext cx="2355000" cy="5670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Evaluation</a:t>
            </a:r>
            <a:endParaRPr dirty="0"/>
          </a:p>
        </p:txBody>
      </p:sp>
      <p:sp>
        <p:nvSpPr>
          <p:cNvPr id="62" name="Google Shape;320;p42">
            <a:extLst>
              <a:ext uri="{FF2B5EF4-FFF2-40B4-BE49-F238E27FC236}">
                <a16:creationId xmlns:a16="http://schemas.microsoft.com/office/drawing/2014/main" id="{6AFC6960-60A7-074E-8784-E6CCEC5819A0}"/>
              </a:ext>
            </a:extLst>
          </p:cNvPr>
          <p:cNvSpPr/>
          <p:nvPr/>
        </p:nvSpPr>
        <p:spPr>
          <a:xfrm>
            <a:off x="763469" y="3864313"/>
            <a:ext cx="7715100" cy="622200"/>
          </a:xfrm>
          <a:prstGeom prst="roundRect">
            <a:avLst>
              <a:gd name="adj" fmla="val 43631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322;p42">
            <a:extLst>
              <a:ext uri="{FF2B5EF4-FFF2-40B4-BE49-F238E27FC236}">
                <a16:creationId xmlns:a16="http://schemas.microsoft.com/office/drawing/2014/main" id="{9DFC5FE9-A133-E747-B4E7-4E9B2587C497}"/>
              </a:ext>
            </a:extLst>
          </p:cNvPr>
          <p:cNvSpPr txBox="1">
            <a:spLocks/>
          </p:cNvSpPr>
          <p:nvPr/>
        </p:nvSpPr>
        <p:spPr>
          <a:xfrm>
            <a:off x="3832340" y="3913813"/>
            <a:ext cx="1478114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Special Elite"/>
              <a:buNone/>
              <a:defRPr sz="2400" b="0" i="0" u="none" strike="noStrike" cap="none">
                <a:solidFill>
                  <a:schemeClr val="dk1"/>
                </a:solidFill>
                <a:latin typeface="Special Elite"/>
                <a:ea typeface="Special Elite"/>
                <a:cs typeface="Special Elite"/>
                <a:sym typeface="Special Elit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OUTLINE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2" name="Google Shape;392;p46"/>
          <p:cNvGrpSpPr/>
          <p:nvPr/>
        </p:nvGrpSpPr>
        <p:grpSpPr>
          <a:xfrm>
            <a:off x="914400" y="688125"/>
            <a:ext cx="7324802" cy="3767250"/>
            <a:chOff x="914400" y="688125"/>
            <a:chExt cx="7324802" cy="3767250"/>
          </a:xfrm>
        </p:grpSpPr>
        <p:grpSp>
          <p:nvGrpSpPr>
            <p:cNvPr id="393" name="Google Shape;393;p46"/>
            <p:cNvGrpSpPr/>
            <p:nvPr/>
          </p:nvGrpSpPr>
          <p:grpSpPr>
            <a:xfrm>
              <a:off x="914400" y="688125"/>
              <a:ext cx="7324802" cy="3767250"/>
              <a:chOff x="914400" y="685800"/>
              <a:chExt cx="7324802" cy="3767250"/>
            </a:xfrm>
          </p:grpSpPr>
          <p:sp>
            <p:nvSpPr>
              <p:cNvPr id="394" name="Google Shape;394;p46"/>
              <p:cNvSpPr/>
              <p:nvPr/>
            </p:nvSpPr>
            <p:spPr>
              <a:xfrm flipH="1">
                <a:off x="914400" y="685800"/>
                <a:ext cx="7324800" cy="1195500"/>
              </a:xfrm>
              <a:prstGeom prst="round2SameRect">
                <a:avLst>
                  <a:gd name="adj1" fmla="val 39046"/>
                  <a:gd name="adj2" fmla="val 0"/>
                </a:avLst>
              </a:prstGeom>
              <a:solidFill>
                <a:schemeClr val="dk1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46"/>
              <p:cNvSpPr/>
              <p:nvPr/>
            </p:nvSpPr>
            <p:spPr>
              <a:xfrm rot="10800000">
                <a:off x="914402" y="1885950"/>
                <a:ext cx="7324800" cy="2567100"/>
              </a:xfrm>
              <a:prstGeom prst="round2SameRect">
                <a:avLst>
                  <a:gd name="adj1" fmla="val 20410"/>
                  <a:gd name="adj2" fmla="val 0"/>
                </a:avLst>
              </a:prstGeom>
              <a:solidFill>
                <a:schemeClr val="dk2"/>
              </a:solidFill>
              <a:ln w="2857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6" name="Google Shape;396;p46"/>
            <p:cNvGrpSpPr/>
            <p:nvPr/>
          </p:nvGrpSpPr>
          <p:grpSpPr>
            <a:xfrm>
              <a:off x="923925" y="2457450"/>
              <a:ext cx="7315200" cy="1428750"/>
              <a:chOff x="923925" y="2457450"/>
              <a:chExt cx="7315200" cy="1428750"/>
            </a:xfrm>
          </p:grpSpPr>
          <p:cxnSp>
            <p:nvCxnSpPr>
              <p:cNvPr id="397" name="Google Shape;397;p46"/>
              <p:cNvCxnSpPr/>
              <p:nvPr/>
            </p:nvCxnSpPr>
            <p:spPr>
              <a:xfrm>
                <a:off x="923925" y="2457450"/>
                <a:ext cx="7315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8" name="Google Shape;398;p46"/>
              <p:cNvCxnSpPr/>
              <p:nvPr/>
            </p:nvCxnSpPr>
            <p:spPr>
              <a:xfrm>
                <a:off x="923925" y="3171825"/>
                <a:ext cx="7315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99" name="Google Shape;399;p46"/>
              <p:cNvCxnSpPr/>
              <p:nvPr/>
            </p:nvCxnSpPr>
            <p:spPr>
              <a:xfrm>
                <a:off x="923925" y="3886200"/>
                <a:ext cx="73152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400" name="Google Shape;400;p46"/>
          <p:cNvSpPr txBox="1">
            <a:spLocks noGrp="1"/>
          </p:cNvSpPr>
          <p:nvPr>
            <p:ph type="title"/>
          </p:nvPr>
        </p:nvSpPr>
        <p:spPr>
          <a:xfrm>
            <a:off x="1314300" y="2458850"/>
            <a:ext cx="6515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PRE-PROCESSING</a:t>
            </a:r>
            <a:endParaRPr dirty="0"/>
          </a:p>
        </p:txBody>
      </p:sp>
      <p:sp>
        <p:nvSpPr>
          <p:cNvPr id="401" name="Google Shape;401;p46"/>
          <p:cNvSpPr txBox="1">
            <a:spLocks noGrp="1"/>
          </p:cNvSpPr>
          <p:nvPr>
            <p:ph type="title" idx="2"/>
          </p:nvPr>
        </p:nvSpPr>
        <p:spPr>
          <a:xfrm>
            <a:off x="1314300" y="866100"/>
            <a:ext cx="6515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Google Shape;1172;p76"/>
          <p:cNvSpPr/>
          <p:nvPr/>
        </p:nvSpPr>
        <p:spPr>
          <a:xfrm>
            <a:off x="713225" y="457725"/>
            <a:ext cx="7715100" cy="622200"/>
          </a:xfrm>
          <a:prstGeom prst="roundRect">
            <a:avLst>
              <a:gd name="adj" fmla="val 43631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3" name="Google Shape;1173;p76"/>
          <p:cNvSpPr txBox="1">
            <a:spLocks noGrp="1"/>
          </p:cNvSpPr>
          <p:nvPr>
            <p:ph type="body" idx="1"/>
          </p:nvPr>
        </p:nvSpPr>
        <p:spPr>
          <a:xfrm>
            <a:off x="872251" y="1333471"/>
            <a:ext cx="7715100" cy="373075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1600" dirty="0" err="1"/>
              <a:t>imgToCaptions</a:t>
            </a:r>
            <a:r>
              <a:rPr lang="en-US" sz="1600" dirty="0"/>
              <a:t> dictionary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/>
              <a:t>         basic </a:t>
            </a:r>
            <a:r>
              <a:rPr lang="en-US" sz="1600" dirty="0" err="1"/>
              <a:t>stopwords</a:t>
            </a:r>
            <a:r>
              <a:rPr lang="en-US" sz="1600" dirty="0"/>
              <a:t> removed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/>
              <a:t>         no stemming; should be coherent English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/>
              <a:t>         8k images * 5 captions * 7 words ≈ 280k words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sz="16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/>
              <a:t>vocab of words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/>
              <a:t>         function to limit words by </a:t>
            </a:r>
            <a:r>
              <a:rPr lang="en-US" sz="1600" dirty="0">
                <a:solidFill>
                  <a:schemeClr val="tx2"/>
                </a:solidFill>
              </a:rPr>
              <a:t>frequency threshold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/>
              <a:t>         full vocab ≈ 8k words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/>
              <a:t>         &gt;= 5 occurring words ≈ 3k words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sz="16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 err="1"/>
              <a:t>wordToIdx</a:t>
            </a:r>
            <a:r>
              <a:rPr lang="en-US" sz="1600" dirty="0"/>
              <a:t> dictionary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sz="16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tx2"/>
                </a:solidFill>
              </a:rPr>
              <a:t>prefix</a:t>
            </a:r>
            <a:r>
              <a:rPr lang="en-US" sz="1600" dirty="0"/>
              <a:t>, suffix words to each caption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sz="16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1600" dirty="0"/>
              <a:t>Google’s </a:t>
            </a:r>
            <a:r>
              <a:rPr lang="en-US" sz="1600" dirty="0">
                <a:solidFill>
                  <a:schemeClr val="tx2"/>
                </a:solidFill>
              </a:rPr>
              <a:t>InceptionV3 </a:t>
            </a:r>
            <a:r>
              <a:rPr lang="en-US" sz="1600" dirty="0"/>
              <a:t>to produce feature vector of size 2048 (passed to NLP model)</a:t>
            </a:r>
          </a:p>
        </p:txBody>
      </p:sp>
      <p:sp>
        <p:nvSpPr>
          <p:cNvPr id="1174" name="Google Shape;1174;p76"/>
          <p:cNvSpPr txBox="1">
            <a:spLocks noGrp="1"/>
          </p:cNvSpPr>
          <p:nvPr>
            <p:ph type="title"/>
          </p:nvPr>
        </p:nvSpPr>
        <p:spPr>
          <a:xfrm>
            <a:off x="713225" y="482475"/>
            <a:ext cx="77151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PRE-PROCESSING STEPS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9423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0" name="Google Shape;600;p54"/>
          <p:cNvGrpSpPr/>
          <p:nvPr/>
        </p:nvGrpSpPr>
        <p:grpSpPr>
          <a:xfrm>
            <a:off x="3711522" y="1038150"/>
            <a:ext cx="4715302" cy="3067200"/>
            <a:chOff x="3716275" y="1038150"/>
            <a:chExt cx="4340100" cy="3067200"/>
          </a:xfrm>
        </p:grpSpPr>
        <p:sp>
          <p:nvSpPr>
            <p:cNvPr id="601" name="Google Shape;601;p54"/>
            <p:cNvSpPr/>
            <p:nvPr/>
          </p:nvSpPr>
          <p:spPr>
            <a:xfrm>
              <a:off x="3730632" y="1038150"/>
              <a:ext cx="4311600" cy="3067200"/>
            </a:xfrm>
            <a:prstGeom prst="roundRect">
              <a:avLst>
                <a:gd name="adj" fmla="val 12579"/>
              </a:avLst>
            </a:prstGeom>
            <a:solidFill>
              <a:schemeClr val="dk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54"/>
            <p:cNvSpPr/>
            <p:nvPr/>
          </p:nvSpPr>
          <p:spPr>
            <a:xfrm>
              <a:off x="3739582" y="1038150"/>
              <a:ext cx="4293600" cy="1881000"/>
            </a:xfrm>
            <a:prstGeom prst="round2SameRect">
              <a:avLst>
                <a:gd name="adj1" fmla="val 22319"/>
                <a:gd name="adj2" fmla="val 0"/>
              </a:avLst>
            </a:prstGeom>
            <a:solidFill>
              <a:schemeClr val="dk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03" name="Google Shape;603;p54"/>
            <p:cNvGrpSpPr/>
            <p:nvPr/>
          </p:nvGrpSpPr>
          <p:grpSpPr>
            <a:xfrm>
              <a:off x="3716275" y="1295375"/>
              <a:ext cx="4340100" cy="1413125"/>
              <a:chOff x="3805194" y="1500201"/>
              <a:chExt cx="4340100" cy="1413125"/>
            </a:xfrm>
          </p:grpSpPr>
          <p:cxnSp>
            <p:nvCxnSpPr>
              <p:cNvPr id="604" name="Google Shape;604;p54"/>
              <p:cNvCxnSpPr/>
              <p:nvPr/>
            </p:nvCxnSpPr>
            <p:spPr>
              <a:xfrm rot="10800000">
                <a:off x="3819494" y="1500201"/>
                <a:ext cx="4299000" cy="2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5" name="Google Shape;605;p54"/>
              <p:cNvCxnSpPr/>
              <p:nvPr/>
            </p:nvCxnSpPr>
            <p:spPr>
              <a:xfrm rot="10800000">
                <a:off x="3805494" y="2207626"/>
                <a:ext cx="43398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06" name="Google Shape;606;p54"/>
              <p:cNvCxnSpPr/>
              <p:nvPr/>
            </p:nvCxnSpPr>
            <p:spPr>
              <a:xfrm rot="10800000">
                <a:off x="3805194" y="2913326"/>
                <a:ext cx="4339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607" name="Google Shape;607;p54"/>
          <p:cNvSpPr/>
          <p:nvPr/>
        </p:nvSpPr>
        <p:spPr>
          <a:xfrm>
            <a:off x="1092378" y="1038225"/>
            <a:ext cx="1881000" cy="1881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54"/>
          <p:cNvSpPr txBox="1">
            <a:spLocks noGrp="1"/>
          </p:cNvSpPr>
          <p:nvPr>
            <p:ph type="title"/>
          </p:nvPr>
        </p:nvSpPr>
        <p:spPr>
          <a:xfrm>
            <a:off x="3645700" y="1397099"/>
            <a:ext cx="4781124" cy="12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ARCHITECTURES</a:t>
            </a:r>
            <a:endParaRPr dirty="0"/>
          </a:p>
        </p:txBody>
      </p:sp>
      <p:sp>
        <p:nvSpPr>
          <p:cNvPr id="609" name="Google Shape;609;p54"/>
          <p:cNvSpPr txBox="1">
            <a:spLocks noGrp="1"/>
          </p:cNvSpPr>
          <p:nvPr>
            <p:ph type="title" idx="2"/>
          </p:nvPr>
        </p:nvSpPr>
        <p:spPr>
          <a:xfrm>
            <a:off x="1307028" y="1557825"/>
            <a:ext cx="1451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10" name="Google Shape;610;p54"/>
          <p:cNvSpPr txBox="1">
            <a:spLocks noGrp="1"/>
          </p:cNvSpPr>
          <p:nvPr>
            <p:ph type="subTitle" idx="1"/>
          </p:nvPr>
        </p:nvSpPr>
        <p:spPr>
          <a:xfrm>
            <a:off x="4329262" y="3297749"/>
            <a:ext cx="3414000" cy="3594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LSTM + GRU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2"/>
          <p:cNvSpPr/>
          <p:nvPr/>
        </p:nvSpPr>
        <p:spPr>
          <a:xfrm>
            <a:off x="713225" y="457725"/>
            <a:ext cx="7715100" cy="622200"/>
          </a:xfrm>
          <a:prstGeom prst="roundRect">
            <a:avLst>
              <a:gd name="adj" fmla="val 43631"/>
            </a:avLst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42"/>
          <p:cNvSpPr txBox="1">
            <a:spLocks noGrp="1"/>
          </p:cNvSpPr>
          <p:nvPr>
            <p:ph type="body" idx="1"/>
          </p:nvPr>
        </p:nvSpPr>
        <p:spPr>
          <a:xfrm>
            <a:off x="4491319" y="1889301"/>
            <a:ext cx="4061011" cy="255635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Inception v3 with </a:t>
            </a:r>
            <a:r>
              <a:rPr lang="en-US" dirty="0" err="1"/>
              <a:t>imagenet</a:t>
            </a:r>
            <a:r>
              <a:rPr lang="en-US" dirty="0"/>
              <a:t> weights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Frequency threshold 	= 5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Batch size 		= 32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Epochs 		= 30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Embedding dimensions 	= 200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2"/>
                </a:solidFill>
              </a:rPr>
              <a:t>Dropout rate 	= 0.5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2"/>
                </a:solidFill>
              </a:rPr>
              <a:t>Dense layer units 	= 256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2"/>
                </a:solidFill>
              </a:rPr>
              <a:t>Hidden layer activation 	= </a:t>
            </a:r>
            <a:r>
              <a:rPr lang="en-US" dirty="0" err="1">
                <a:solidFill>
                  <a:schemeClr val="tx2"/>
                </a:solidFill>
              </a:rPr>
              <a:t>relu</a:t>
            </a:r>
            <a:endParaRPr lang="en-US" dirty="0">
              <a:solidFill>
                <a:schemeClr val="tx2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2"/>
                </a:solidFill>
              </a:rPr>
              <a:t>Output layer activation 	= </a:t>
            </a:r>
            <a:r>
              <a:rPr lang="en-US" dirty="0" err="1">
                <a:solidFill>
                  <a:schemeClr val="tx2"/>
                </a:solidFill>
              </a:rPr>
              <a:t>softmax</a:t>
            </a:r>
            <a:endParaRPr lang="en-US" dirty="0">
              <a:solidFill>
                <a:schemeClr val="tx2"/>
              </a:solidFill>
            </a:endParaRPr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22" name="Google Shape;322;p42"/>
          <p:cNvSpPr txBox="1">
            <a:spLocks noGrp="1"/>
          </p:cNvSpPr>
          <p:nvPr>
            <p:ph type="title"/>
          </p:nvPr>
        </p:nvSpPr>
        <p:spPr>
          <a:xfrm>
            <a:off x="700308" y="507225"/>
            <a:ext cx="7807197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ARCHITECTURE AND HYPERPARAMETERS</a:t>
            </a:r>
            <a:endParaRPr dirty="0"/>
          </a:p>
        </p:txBody>
      </p:sp>
      <p:sp>
        <p:nvSpPr>
          <p:cNvPr id="323" name="Google Shape;323;p42"/>
          <p:cNvSpPr/>
          <p:nvPr/>
        </p:nvSpPr>
        <p:spPr>
          <a:xfrm>
            <a:off x="5814242" y="1539680"/>
            <a:ext cx="1931264" cy="3048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2"/>
                </a:solidFill>
                <a:latin typeface="IM Fell English"/>
                <a:ea typeface="IM Fell English"/>
                <a:cs typeface="IM Fell English"/>
                <a:sym typeface="IM Fell English"/>
              </a:rPr>
              <a:t>Hyperparameters</a:t>
            </a:r>
            <a:endParaRPr sz="1300" dirty="0">
              <a:solidFill>
                <a:schemeClr val="dk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CDFF8F-207D-334E-925D-64E876D8A4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529" y="1389990"/>
            <a:ext cx="4103606" cy="3619329"/>
          </a:xfrm>
          <a:prstGeom prst="rect">
            <a:avLst/>
          </a:prstGeom>
        </p:spPr>
      </p:pic>
      <p:grpSp>
        <p:nvGrpSpPr>
          <p:cNvPr id="13" name="Google Shape;717;p58">
            <a:extLst>
              <a:ext uri="{FF2B5EF4-FFF2-40B4-BE49-F238E27FC236}">
                <a16:creationId xmlns:a16="http://schemas.microsoft.com/office/drawing/2014/main" id="{ACA5075A-2900-F04E-93FD-3F44A3F19122}"/>
              </a:ext>
            </a:extLst>
          </p:cNvPr>
          <p:cNvGrpSpPr/>
          <p:nvPr/>
        </p:nvGrpSpPr>
        <p:grpSpPr>
          <a:xfrm>
            <a:off x="5372961" y="4346903"/>
            <a:ext cx="2813825" cy="662876"/>
            <a:chOff x="691375" y="655576"/>
            <a:chExt cx="4899903" cy="1212925"/>
          </a:xfrm>
        </p:grpSpPr>
        <p:sp>
          <p:nvSpPr>
            <p:cNvPr id="14" name="Google Shape;718;p58">
              <a:extLst>
                <a:ext uri="{FF2B5EF4-FFF2-40B4-BE49-F238E27FC236}">
                  <a16:creationId xmlns:a16="http://schemas.microsoft.com/office/drawing/2014/main" id="{AED4024D-9C0D-724C-962B-D84B3094324E}"/>
                </a:ext>
              </a:extLst>
            </p:cNvPr>
            <p:cNvSpPr/>
            <p:nvPr/>
          </p:nvSpPr>
          <p:spPr>
            <a:xfrm>
              <a:off x="691378" y="655601"/>
              <a:ext cx="4899900" cy="1212900"/>
            </a:xfrm>
            <a:prstGeom prst="roundRect">
              <a:avLst>
                <a:gd name="adj" fmla="val 12579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19;p58">
              <a:extLst>
                <a:ext uri="{FF2B5EF4-FFF2-40B4-BE49-F238E27FC236}">
                  <a16:creationId xmlns:a16="http://schemas.microsoft.com/office/drawing/2014/main" id="{62D7408E-7D84-404F-8211-8A51CB678DDF}"/>
                </a:ext>
              </a:extLst>
            </p:cNvPr>
            <p:cNvSpPr/>
            <p:nvPr/>
          </p:nvSpPr>
          <p:spPr>
            <a:xfrm>
              <a:off x="691375" y="655576"/>
              <a:ext cx="4899900" cy="575916"/>
            </a:xfrm>
            <a:prstGeom prst="round2SameRect">
              <a:avLst>
                <a:gd name="adj1" fmla="val 13789"/>
                <a:gd name="adj2" fmla="val 0"/>
              </a:avLst>
            </a:pr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6" name="Google Shape;720;p58">
            <a:extLst>
              <a:ext uri="{FF2B5EF4-FFF2-40B4-BE49-F238E27FC236}">
                <a16:creationId xmlns:a16="http://schemas.microsoft.com/office/drawing/2014/main" id="{48670823-DC0E-334D-97B4-FCEAEB4BF7C3}"/>
              </a:ext>
            </a:extLst>
          </p:cNvPr>
          <p:cNvSpPr txBox="1">
            <a:spLocks/>
          </p:cNvSpPr>
          <p:nvPr/>
        </p:nvSpPr>
        <p:spPr>
          <a:xfrm>
            <a:off x="6054291" y="4302096"/>
            <a:ext cx="1439287" cy="4498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ecial Elite"/>
              <a:buNone/>
              <a:defRPr sz="3200" b="0" i="0" u="none" strike="noStrike" cap="none">
                <a:solidFill>
                  <a:schemeClr val="dk1"/>
                </a:solidFill>
                <a:latin typeface="Special Elite"/>
                <a:ea typeface="Special Elite"/>
                <a:cs typeface="Special Elite"/>
                <a:sym typeface="Special Elit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400" dirty="0">
                <a:solidFill>
                  <a:schemeClr val="bg2"/>
                </a:solidFill>
              </a:rPr>
              <a:t>Second Model</a:t>
            </a:r>
          </a:p>
        </p:txBody>
      </p:sp>
      <p:sp>
        <p:nvSpPr>
          <p:cNvPr id="17" name="Google Shape;721;p58">
            <a:extLst>
              <a:ext uri="{FF2B5EF4-FFF2-40B4-BE49-F238E27FC236}">
                <a16:creationId xmlns:a16="http://schemas.microsoft.com/office/drawing/2014/main" id="{90206DE1-51F5-6745-890F-D7531690F81F}"/>
              </a:ext>
            </a:extLst>
          </p:cNvPr>
          <p:cNvSpPr txBox="1">
            <a:spLocks/>
          </p:cNvSpPr>
          <p:nvPr/>
        </p:nvSpPr>
        <p:spPr>
          <a:xfrm>
            <a:off x="5459593" y="4680379"/>
            <a:ext cx="2640557" cy="3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M Fell English"/>
              <a:buAutoNum type="arabicPeriod"/>
              <a:defRPr sz="1200" b="0" i="0" u="none" strike="noStrike" cap="none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 Fell English"/>
              <a:buAutoNum type="alphaLcPeriod"/>
              <a:defRPr sz="1400" b="0" i="0" u="none" strike="noStrike" cap="none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 Fell English"/>
              <a:buAutoNum type="romanLcPeriod"/>
              <a:defRPr sz="1400" b="0" i="0" u="none" strike="noStrike" cap="none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 Fell English"/>
              <a:buAutoNum type="arabicPeriod"/>
              <a:defRPr sz="1400" b="0" i="0" u="none" strike="noStrike" cap="none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 Fell English"/>
              <a:buAutoNum type="alphaLcPeriod"/>
              <a:defRPr sz="1400" b="0" i="0" u="none" strike="noStrike" cap="none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 Fell English"/>
              <a:buAutoNum type="romanLcPeriod"/>
              <a:defRPr sz="1400" b="0" i="0" u="none" strike="noStrike" cap="none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 Fell English"/>
              <a:buAutoNum type="arabicPeriod"/>
              <a:defRPr sz="1400" b="0" i="0" u="none" strike="noStrike" cap="none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 Fell English"/>
              <a:buAutoNum type="alphaLcPeriod"/>
              <a:defRPr sz="1400" b="0" i="0" u="none" strike="noStrike" cap="none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M Fell English"/>
              <a:buAutoNum type="romanLcPeriod"/>
              <a:defRPr sz="1400" b="0" i="0" u="none" strike="noStrike" cap="none">
                <a:solidFill>
                  <a:schemeClr val="dk1"/>
                </a:solidFill>
                <a:latin typeface="IM Fell English"/>
                <a:ea typeface="IM Fell English"/>
                <a:cs typeface="IM Fell English"/>
                <a:sym typeface="IM Fell English"/>
              </a:defRPr>
            </a:lvl9pPr>
          </a:lstStyle>
          <a:p>
            <a:pPr marL="0" indent="0" algn="ctr">
              <a:buFont typeface="IM Fell English"/>
              <a:buNone/>
            </a:pPr>
            <a:r>
              <a:rPr lang="en-US" dirty="0"/>
              <a:t>Likewise, with GRU instead of LSTM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2" name="Google Shape;792;p61"/>
          <p:cNvGrpSpPr/>
          <p:nvPr/>
        </p:nvGrpSpPr>
        <p:grpSpPr>
          <a:xfrm>
            <a:off x="1111197" y="1038150"/>
            <a:ext cx="4340100" cy="3067200"/>
            <a:chOff x="3716275" y="1038150"/>
            <a:chExt cx="4340100" cy="3067200"/>
          </a:xfrm>
        </p:grpSpPr>
        <p:sp>
          <p:nvSpPr>
            <p:cNvPr id="793" name="Google Shape;793;p61"/>
            <p:cNvSpPr/>
            <p:nvPr/>
          </p:nvSpPr>
          <p:spPr>
            <a:xfrm>
              <a:off x="3730632" y="1038150"/>
              <a:ext cx="4311600" cy="3067200"/>
            </a:xfrm>
            <a:prstGeom prst="roundRect">
              <a:avLst>
                <a:gd name="adj" fmla="val 12579"/>
              </a:avLst>
            </a:prstGeom>
            <a:solidFill>
              <a:schemeClr val="dk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61"/>
            <p:cNvSpPr/>
            <p:nvPr/>
          </p:nvSpPr>
          <p:spPr>
            <a:xfrm>
              <a:off x="3739582" y="1038150"/>
              <a:ext cx="4293600" cy="1881000"/>
            </a:xfrm>
            <a:prstGeom prst="round2SameRect">
              <a:avLst>
                <a:gd name="adj1" fmla="val 22319"/>
                <a:gd name="adj2" fmla="val 0"/>
              </a:avLst>
            </a:prstGeom>
            <a:solidFill>
              <a:schemeClr val="dk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5" name="Google Shape;795;p61"/>
            <p:cNvGrpSpPr/>
            <p:nvPr/>
          </p:nvGrpSpPr>
          <p:grpSpPr>
            <a:xfrm>
              <a:off x="3716275" y="1295375"/>
              <a:ext cx="4340100" cy="1413125"/>
              <a:chOff x="3805194" y="1500201"/>
              <a:chExt cx="4340100" cy="1413125"/>
            </a:xfrm>
          </p:grpSpPr>
          <p:cxnSp>
            <p:nvCxnSpPr>
              <p:cNvPr id="796" name="Google Shape;796;p61"/>
              <p:cNvCxnSpPr/>
              <p:nvPr/>
            </p:nvCxnSpPr>
            <p:spPr>
              <a:xfrm rot="10800000">
                <a:off x="3819494" y="1500201"/>
                <a:ext cx="4299000" cy="240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97" name="Google Shape;797;p61"/>
              <p:cNvCxnSpPr/>
              <p:nvPr/>
            </p:nvCxnSpPr>
            <p:spPr>
              <a:xfrm rot="10800000">
                <a:off x="3805494" y="2207626"/>
                <a:ext cx="43398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98" name="Google Shape;798;p61"/>
              <p:cNvCxnSpPr/>
              <p:nvPr/>
            </p:nvCxnSpPr>
            <p:spPr>
              <a:xfrm rot="10800000">
                <a:off x="3805194" y="2913326"/>
                <a:ext cx="4339500" cy="0"/>
              </a:xfrm>
              <a:prstGeom prst="straightConnector1">
                <a:avLst/>
              </a:prstGeom>
              <a:noFill/>
              <a:ln w="28575" cap="flat" cmpd="sng">
                <a:solidFill>
                  <a:schemeClr val="lt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sp>
        <p:nvSpPr>
          <p:cNvPr id="799" name="Google Shape;799;p61"/>
          <p:cNvSpPr/>
          <p:nvPr/>
        </p:nvSpPr>
        <p:spPr>
          <a:xfrm flipH="1">
            <a:off x="6165869" y="1038225"/>
            <a:ext cx="1881000" cy="1881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61"/>
          <p:cNvSpPr txBox="1">
            <a:spLocks noGrp="1"/>
          </p:cNvSpPr>
          <p:nvPr>
            <p:ph type="title"/>
          </p:nvPr>
        </p:nvSpPr>
        <p:spPr>
          <a:xfrm flipH="1">
            <a:off x="1477209" y="1397099"/>
            <a:ext cx="3608290" cy="121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EVALUATION</a:t>
            </a:r>
            <a:endParaRPr dirty="0"/>
          </a:p>
        </p:txBody>
      </p:sp>
      <p:sp>
        <p:nvSpPr>
          <p:cNvPr id="801" name="Google Shape;801;p61"/>
          <p:cNvSpPr txBox="1">
            <a:spLocks noGrp="1"/>
          </p:cNvSpPr>
          <p:nvPr>
            <p:ph type="title" idx="2"/>
          </p:nvPr>
        </p:nvSpPr>
        <p:spPr>
          <a:xfrm flipH="1">
            <a:off x="6380519" y="1557825"/>
            <a:ext cx="1451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802" name="Google Shape;802;p61"/>
          <p:cNvSpPr txBox="1">
            <a:spLocks noGrp="1"/>
          </p:cNvSpPr>
          <p:nvPr>
            <p:ph type="subTitle" idx="1"/>
          </p:nvPr>
        </p:nvSpPr>
        <p:spPr>
          <a:xfrm flipH="1">
            <a:off x="1567997" y="3255164"/>
            <a:ext cx="3414000" cy="4077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ROUGE + BLEU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1" name="Google Shape;711;p58"/>
          <p:cNvGrpSpPr/>
          <p:nvPr/>
        </p:nvGrpSpPr>
        <p:grpSpPr>
          <a:xfrm>
            <a:off x="2632237" y="2790021"/>
            <a:ext cx="4899903" cy="1212925"/>
            <a:chOff x="2139175" y="1965263"/>
            <a:chExt cx="4899903" cy="1212925"/>
          </a:xfrm>
        </p:grpSpPr>
        <p:sp>
          <p:nvSpPr>
            <p:cNvPr id="712" name="Google Shape;712;p58"/>
            <p:cNvSpPr/>
            <p:nvPr/>
          </p:nvSpPr>
          <p:spPr>
            <a:xfrm>
              <a:off x="2139178" y="1965289"/>
              <a:ext cx="4899900" cy="1212900"/>
            </a:xfrm>
            <a:prstGeom prst="roundRect">
              <a:avLst>
                <a:gd name="adj" fmla="val 12579"/>
              </a:avLst>
            </a:prstGeom>
            <a:solidFill>
              <a:schemeClr val="lt1"/>
            </a:solidFill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8"/>
            <p:cNvSpPr/>
            <p:nvPr/>
          </p:nvSpPr>
          <p:spPr>
            <a:xfrm>
              <a:off x="2139175" y="1965263"/>
              <a:ext cx="4899900" cy="808200"/>
            </a:xfrm>
            <a:prstGeom prst="round2SameRect">
              <a:avLst>
                <a:gd name="adj1" fmla="val 10438"/>
                <a:gd name="adj2" fmla="val 0"/>
              </a:avLst>
            </a:prstGeom>
            <a:solidFill>
              <a:schemeClr val="accent1"/>
            </a:solidFill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" name="Google Shape;717;p58"/>
          <p:cNvGrpSpPr/>
          <p:nvPr/>
        </p:nvGrpSpPr>
        <p:grpSpPr>
          <a:xfrm>
            <a:off x="1184437" y="1036569"/>
            <a:ext cx="4899903" cy="1212925"/>
            <a:chOff x="691375" y="655576"/>
            <a:chExt cx="4899903" cy="1212925"/>
          </a:xfrm>
        </p:grpSpPr>
        <p:sp>
          <p:nvSpPr>
            <p:cNvPr id="718" name="Google Shape;718;p58"/>
            <p:cNvSpPr/>
            <p:nvPr/>
          </p:nvSpPr>
          <p:spPr>
            <a:xfrm>
              <a:off x="691378" y="655601"/>
              <a:ext cx="4899900" cy="1212900"/>
            </a:xfrm>
            <a:prstGeom prst="roundRect">
              <a:avLst>
                <a:gd name="adj" fmla="val 12579"/>
              </a:avLst>
            </a:prstGeom>
            <a:solidFill>
              <a:schemeClr val="lt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8"/>
            <p:cNvSpPr/>
            <p:nvPr/>
          </p:nvSpPr>
          <p:spPr>
            <a:xfrm>
              <a:off x="691375" y="655576"/>
              <a:ext cx="4899900" cy="808200"/>
            </a:xfrm>
            <a:prstGeom prst="round2SameRect">
              <a:avLst>
                <a:gd name="adj1" fmla="val 13789"/>
                <a:gd name="adj2" fmla="val 0"/>
              </a:avLst>
            </a:prstGeom>
            <a:solidFill>
              <a:schemeClr val="dk1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" name="Google Shape;720;p58"/>
          <p:cNvSpPr txBox="1">
            <a:spLocks noGrp="1"/>
          </p:cNvSpPr>
          <p:nvPr>
            <p:ph type="title"/>
          </p:nvPr>
        </p:nvSpPr>
        <p:spPr>
          <a:xfrm>
            <a:off x="1077267" y="1056276"/>
            <a:ext cx="5104873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 dirty="0"/>
              <a:t>0.01695</a:t>
            </a:r>
            <a:r>
              <a:rPr lang="en" dirty="0"/>
              <a:t> | 0.01569</a:t>
            </a:r>
            <a:endParaRPr dirty="0"/>
          </a:p>
        </p:txBody>
      </p:sp>
      <p:sp>
        <p:nvSpPr>
          <p:cNvPr id="721" name="Google Shape;721;p58"/>
          <p:cNvSpPr txBox="1">
            <a:spLocks noGrp="1"/>
          </p:cNvSpPr>
          <p:nvPr>
            <p:ph type="subTitle" idx="1"/>
          </p:nvPr>
        </p:nvSpPr>
        <p:spPr>
          <a:xfrm>
            <a:off x="1285987" y="1881994"/>
            <a:ext cx="4696800" cy="3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Average BLEU Score (</a:t>
            </a:r>
            <a:r>
              <a:rPr lang="en" b="1" u="sng" dirty="0"/>
              <a:t>LSTM</a:t>
            </a:r>
            <a:r>
              <a:rPr lang="en" dirty="0"/>
              <a:t> | GRU)</a:t>
            </a:r>
            <a:endParaRPr dirty="0"/>
          </a:p>
        </p:txBody>
      </p:sp>
      <p:sp>
        <p:nvSpPr>
          <p:cNvPr id="722" name="Google Shape;722;p58"/>
          <p:cNvSpPr txBox="1">
            <a:spLocks noGrp="1"/>
          </p:cNvSpPr>
          <p:nvPr>
            <p:ph type="title" idx="2"/>
          </p:nvPr>
        </p:nvSpPr>
        <p:spPr>
          <a:xfrm>
            <a:off x="2525067" y="2839546"/>
            <a:ext cx="5108185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u="sng" dirty="0"/>
              <a:t>0.19144</a:t>
            </a:r>
            <a:r>
              <a:rPr lang="en" dirty="0"/>
              <a:t> | 0.17871</a:t>
            </a:r>
            <a:endParaRPr dirty="0"/>
          </a:p>
        </p:txBody>
      </p:sp>
      <p:sp>
        <p:nvSpPr>
          <p:cNvPr id="723" name="Google Shape;723;p58"/>
          <p:cNvSpPr txBox="1">
            <a:spLocks noGrp="1"/>
          </p:cNvSpPr>
          <p:nvPr>
            <p:ph type="subTitle" idx="3"/>
          </p:nvPr>
        </p:nvSpPr>
        <p:spPr>
          <a:xfrm>
            <a:off x="2733787" y="3635003"/>
            <a:ext cx="4696800" cy="32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" dirty="0"/>
              <a:t>Average ROUGE Score (</a:t>
            </a:r>
            <a:r>
              <a:rPr lang="en" b="1" u="sng" dirty="0"/>
              <a:t>LSTM</a:t>
            </a:r>
            <a:r>
              <a:rPr lang="en" dirty="0"/>
              <a:t> | GRU)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oogle Shape;328;p43"/>
          <p:cNvGrpSpPr/>
          <p:nvPr/>
        </p:nvGrpSpPr>
        <p:grpSpPr>
          <a:xfrm>
            <a:off x="1375496" y="298174"/>
            <a:ext cx="6393007" cy="4363598"/>
            <a:chOff x="961950" y="685800"/>
            <a:chExt cx="7210500" cy="3767250"/>
          </a:xfrm>
        </p:grpSpPr>
        <p:sp>
          <p:nvSpPr>
            <p:cNvPr id="329" name="Google Shape;329;p43"/>
            <p:cNvSpPr/>
            <p:nvPr/>
          </p:nvSpPr>
          <p:spPr>
            <a:xfrm flipH="1">
              <a:off x="961950" y="685800"/>
              <a:ext cx="7210500" cy="2571900"/>
            </a:xfrm>
            <a:prstGeom prst="round2SameRect">
              <a:avLst>
                <a:gd name="adj1" fmla="val 20002"/>
                <a:gd name="adj2" fmla="val 0"/>
              </a:avLst>
            </a:prstGeom>
            <a:solidFill>
              <a:schemeClr val="dk1"/>
            </a:solidFill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43"/>
            <p:cNvSpPr/>
            <p:nvPr/>
          </p:nvSpPr>
          <p:spPr>
            <a:xfrm rot="10800000">
              <a:off x="961950" y="3257550"/>
              <a:ext cx="7210500" cy="1195500"/>
            </a:xfrm>
            <a:prstGeom prst="round2SameRect">
              <a:avLst>
                <a:gd name="adj1" fmla="val 37453"/>
                <a:gd name="adj2" fmla="val 0"/>
              </a:avLst>
            </a:prstGeom>
            <a:solidFill>
              <a:schemeClr val="lt1"/>
            </a:solidFill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2" name="Google Shape;332;p43"/>
          <p:cNvSpPr txBox="1">
            <a:spLocks noGrp="1"/>
          </p:cNvSpPr>
          <p:nvPr>
            <p:ph type="subTitle" idx="1"/>
          </p:nvPr>
        </p:nvSpPr>
        <p:spPr>
          <a:xfrm>
            <a:off x="1571549" y="3321901"/>
            <a:ext cx="6000900" cy="12951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" sz="1600" b="1" u="sng" dirty="0"/>
              <a:t>LSTM</a:t>
            </a:r>
            <a:r>
              <a:rPr lang="en" sz="1600" dirty="0"/>
              <a:t>: </a:t>
            </a:r>
            <a:r>
              <a:rPr lang="en-US" sz="1600" dirty="0" err="1"/>
              <a:t>startseq</a:t>
            </a:r>
            <a:r>
              <a:rPr lang="en-US" sz="1600" dirty="0"/>
              <a:t> brown dog is biting a stick on the snow . a dog . is biting a toy . his mouth . . it is laying on the grass . . a dog . . . . . . . .</a:t>
            </a:r>
          </a:p>
          <a:p>
            <a:pPr marL="0" indent="0"/>
            <a:endParaRPr lang="en" sz="1600" dirty="0"/>
          </a:p>
          <a:p>
            <a:pPr marL="0" indent="0"/>
            <a:r>
              <a:rPr lang="en" sz="1600" b="1" u="sng" dirty="0"/>
              <a:t>GRU</a:t>
            </a:r>
            <a:r>
              <a:rPr lang="en" sz="1600" dirty="0"/>
              <a:t>: </a:t>
            </a:r>
            <a:r>
              <a:rPr lang="en-US" sz="1600" dirty="0" err="1"/>
              <a:t>startseq</a:t>
            </a:r>
            <a:r>
              <a:rPr lang="en-US" sz="1600" dirty="0"/>
              <a:t> dogs are running in a grassy area . a wooded area . a fence . . grabbing . . . . . seen . . seen . . seen . . seen . . seen . . seen . 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6B73FA-5987-4D4D-A535-36FD7E1109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8649" y="436018"/>
            <a:ext cx="4120873" cy="275281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reign Language Major for College: French Language &amp; Literature by Slidesgo">
  <a:themeElements>
    <a:clrScheme name="Simple Light">
      <a:dk1>
        <a:srgbClr val="56697E"/>
      </a:dk1>
      <a:lt1>
        <a:srgbClr val="F5EBDB"/>
      </a:lt1>
      <a:dk2>
        <a:srgbClr val="F3DF8D"/>
      </a:dk2>
      <a:lt2>
        <a:srgbClr val="5D876A"/>
      </a:lt2>
      <a:accent1>
        <a:srgbClr val="A4583E"/>
      </a:accent1>
      <a:accent2>
        <a:srgbClr val="000000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56697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</TotalTime>
  <Words>397</Words>
  <Application>Microsoft Macintosh PowerPoint</Application>
  <PresentationFormat>On-screen Show (16:9)</PresentationFormat>
  <Paragraphs>69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Special Elite</vt:lpstr>
      <vt:lpstr>PT Sans</vt:lpstr>
      <vt:lpstr>IM Fell English</vt:lpstr>
      <vt:lpstr>Arial</vt:lpstr>
      <vt:lpstr>Courier New</vt:lpstr>
      <vt:lpstr>Foreign Language Major for College: French Language &amp; Literature by Slidesgo</vt:lpstr>
      <vt:lpstr>NLP  Image Captioning</vt:lpstr>
      <vt:lpstr>01</vt:lpstr>
      <vt:lpstr>PRE-PROCESSING</vt:lpstr>
      <vt:lpstr>PRE-PROCESSING STEPS</vt:lpstr>
      <vt:lpstr>MODEL ARCHITECTURES</vt:lpstr>
      <vt:lpstr>ARCHITECTURE AND HYPERPARAMETERS</vt:lpstr>
      <vt:lpstr>MODEL EVALUATION</vt:lpstr>
      <vt:lpstr>0.01695 | 0.01569</vt:lpstr>
      <vt:lpstr>PowerPoint Presentation</vt:lpstr>
      <vt:lpstr>Highest BLEU</vt:lpstr>
      <vt:lpstr>Highest ROUGE</vt:lpstr>
      <vt:lpstr>THANK YOU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NLP  Image Captioning</dc:title>
  <cp:lastModifiedBy>Microsoft Office User</cp:lastModifiedBy>
  <cp:revision>20</cp:revision>
  <dcterms:modified xsi:type="dcterms:W3CDTF">2023-04-23T20:47:10Z</dcterms:modified>
</cp:coreProperties>
</file>